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4" r:id="rId3"/>
    <p:sldId id="257" r:id="rId4"/>
    <p:sldId id="265" r:id="rId5"/>
    <p:sldId id="261" r:id="rId6"/>
    <p:sldId id="260" r:id="rId7"/>
    <p:sldId id="262" r:id="rId8"/>
    <p:sldId id="266" r:id="rId9"/>
    <p:sldId id="263" r:id="rId10"/>
    <p:sldId id="269" r:id="rId11"/>
    <p:sldId id="270" r:id="rId12"/>
    <p:sldId id="267" r:id="rId13"/>
    <p:sldId id="268" r:id="rId14"/>
    <p:sldId id="274" r:id="rId15"/>
    <p:sldId id="271" r:id="rId16"/>
    <p:sldId id="273" r:id="rId17"/>
    <p:sldId id="272" r:id="rId18"/>
    <p:sldId id="275" r:id="rId19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88"/>
    <a:srgbClr val="2F4A67"/>
    <a:srgbClr val="BC251D"/>
    <a:srgbClr val="788E2F"/>
    <a:srgbClr val="0069AA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FBBF7-51C2-EA4E-ABA0-6286811CD5F7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950FF-4660-2B4D-AE02-75C5745A1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26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5D1AA-FEDB-664C-AA84-C42D93C8773A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E50D5-53A4-1E4A-9CB0-271CA7FA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99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E50D5-53A4-1E4A-9CB0-271CA7FA52A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98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005788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719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1752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88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43084"/>
            <a:ext cx="8229600" cy="313708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788"/>
              </a:buClr>
              <a:buFont typeface="Arial"/>
              <a:buChar char="•"/>
              <a:defRPr>
                <a:latin typeface="Arial"/>
                <a:cs typeface="Arial"/>
              </a:defRPr>
            </a:lvl1pPr>
            <a:lvl2pPr marL="742950" indent="-285750">
              <a:buClr>
                <a:srgbClr val="005788"/>
              </a:buClr>
              <a:buFont typeface="Wingdings" charset="2"/>
              <a:buChar char="ü"/>
              <a:defRPr>
                <a:latin typeface="Arial"/>
                <a:cs typeface="Arial"/>
              </a:defRPr>
            </a:lvl2pPr>
            <a:lvl3pPr marL="1143000" indent="-228600">
              <a:buClr>
                <a:srgbClr val="005788"/>
              </a:buClr>
              <a:buFont typeface="Wingdings" charset="2"/>
              <a:buChar char="v"/>
              <a:defRPr>
                <a:latin typeface="Arial"/>
                <a:cs typeface="Arial"/>
              </a:defRPr>
            </a:lvl3pPr>
            <a:lvl4pPr marL="1600200" indent="-228600">
              <a:buClr>
                <a:srgbClr val="005788"/>
              </a:buClr>
              <a:buFont typeface="Arial"/>
              <a:buChar char="–"/>
              <a:defRPr>
                <a:latin typeface="Arial"/>
                <a:cs typeface="Arial"/>
              </a:defRPr>
            </a:lvl4pPr>
            <a:lvl5pPr marL="2057400" indent="-228600">
              <a:buClr>
                <a:srgbClr val="005788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838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5788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012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8762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88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713182"/>
            <a:ext cx="4038600" cy="330830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788"/>
              </a:buClr>
              <a:buFont typeface="Arial"/>
              <a:buChar char="•"/>
              <a:defRPr sz="2800">
                <a:latin typeface="Arial"/>
                <a:cs typeface="Arial"/>
              </a:defRPr>
            </a:lvl1pPr>
            <a:lvl2pPr marL="742950" indent="-285750">
              <a:buClr>
                <a:srgbClr val="005788"/>
              </a:buClr>
              <a:buFont typeface="Wingdings" charset="2"/>
              <a:buChar char="ü"/>
              <a:defRPr sz="2400">
                <a:latin typeface="Arial"/>
                <a:cs typeface="Arial"/>
              </a:defRPr>
            </a:lvl2pPr>
            <a:lvl3pPr marL="1143000" indent="-228600">
              <a:buClr>
                <a:srgbClr val="005788"/>
              </a:buClr>
              <a:buFont typeface="Wingdings" charset="2"/>
              <a:buChar char="v"/>
              <a:defRPr sz="2000">
                <a:latin typeface="Arial"/>
                <a:cs typeface="Arial"/>
              </a:defRPr>
            </a:lvl3pPr>
            <a:lvl4pPr>
              <a:buClr>
                <a:srgbClr val="005788"/>
              </a:buClr>
              <a:defRPr sz="1800">
                <a:latin typeface="Arial"/>
                <a:cs typeface="Arial"/>
              </a:defRPr>
            </a:lvl4pPr>
            <a:lvl5pPr marL="2057400" indent="-228600">
              <a:buClr>
                <a:srgbClr val="005788"/>
              </a:buClr>
              <a:buFont typeface="Wingdings" charset="2"/>
              <a:buChar char="§"/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713182"/>
            <a:ext cx="4038600" cy="3308309"/>
          </a:xfrm>
          <a:prstGeom prst="rect">
            <a:avLst/>
          </a:prstGeom>
        </p:spPr>
        <p:txBody>
          <a:bodyPr/>
          <a:lstStyle>
            <a:lvl1pPr>
              <a:buClr>
                <a:srgbClr val="005788"/>
              </a:buClr>
              <a:defRPr sz="2800">
                <a:latin typeface="Arial"/>
                <a:cs typeface="Arial"/>
              </a:defRPr>
            </a:lvl1pPr>
            <a:lvl2pPr marL="742950" indent="-285750">
              <a:buClr>
                <a:srgbClr val="005788"/>
              </a:buClr>
              <a:buFont typeface="Wingdings" charset="2"/>
              <a:buChar char="ü"/>
              <a:defRPr sz="2400">
                <a:latin typeface="Arial"/>
                <a:cs typeface="Arial"/>
              </a:defRPr>
            </a:lvl2pPr>
            <a:lvl3pPr marL="1143000" indent="-228600">
              <a:buClr>
                <a:srgbClr val="005788"/>
              </a:buClr>
              <a:buFont typeface="Wingdings" charset="2"/>
              <a:buChar char="v"/>
              <a:defRPr sz="2000">
                <a:latin typeface="Arial"/>
                <a:cs typeface="Arial"/>
              </a:defRPr>
            </a:lvl3pPr>
            <a:lvl4pPr>
              <a:buClr>
                <a:srgbClr val="005788"/>
              </a:buClr>
              <a:defRPr sz="1800">
                <a:latin typeface="Arial"/>
                <a:cs typeface="Arial"/>
              </a:defRPr>
            </a:lvl4pPr>
            <a:lvl5pPr marL="2057400" indent="-228600">
              <a:buClr>
                <a:srgbClr val="005788"/>
              </a:buClr>
              <a:buFont typeface="Wingdings" charset="2"/>
              <a:buChar char="§"/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53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426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005788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8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5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7377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71647"/>
            <a:ext cx="5111750" cy="39421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5788"/>
              </a:buClr>
              <a:defRPr sz="2800">
                <a:latin typeface="Arial"/>
                <a:cs typeface="Arial"/>
              </a:defRPr>
            </a:lvl1pPr>
            <a:lvl2pPr marL="742950" indent="-285750">
              <a:buClr>
                <a:srgbClr val="005788"/>
              </a:buClr>
              <a:buFont typeface="Wingdings" charset="2"/>
              <a:buChar char="ü"/>
              <a:defRPr sz="2400">
                <a:latin typeface="Arial"/>
                <a:cs typeface="Arial"/>
              </a:defRPr>
            </a:lvl2pPr>
            <a:lvl3pPr marL="1143000" indent="-228600">
              <a:buClr>
                <a:srgbClr val="005788"/>
              </a:buClr>
              <a:buFont typeface="Wingdings" charset="2"/>
              <a:buChar char="v"/>
              <a:defRPr sz="2000">
                <a:latin typeface="Arial"/>
                <a:cs typeface="Arial"/>
              </a:defRPr>
            </a:lvl3pPr>
            <a:lvl4pPr>
              <a:buClr>
                <a:srgbClr val="005788"/>
              </a:buClr>
              <a:defRPr sz="1800">
                <a:latin typeface="Arial"/>
                <a:cs typeface="Arial"/>
              </a:defRPr>
            </a:lvl4pPr>
            <a:lvl5pPr marL="2057400" indent="-228600">
              <a:buClr>
                <a:srgbClr val="005788"/>
              </a:buClr>
              <a:buFont typeface="Wingdings" charset="2"/>
              <a:buChar char="§"/>
              <a:defRPr sz="1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633697"/>
            <a:ext cx="3008313" cy="3159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943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1217318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2582675"/>
            <a:ext cx="5486400" cy="3443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178405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1562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 txBox="1">
            <a:spLocks/>
          </p:cNvSpPr>
          <p:nvPr/>
        </p:nvSpPr>
        <p:spPr>
          <a:xfrm>
            <a:off x="609600" y="644738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Service / direction</a:t>
            </a:r>
            <a:endParaRPr lang="fr-FR" sz="1400" dirty="0"/>
          </a:p>
        </p:txBody>
      </p:sp>
      <p:sp>
        <p:nvSpPr>
          <p:cNvPr id="16" name="Espace réservé du pied de page 4"/>
          <p:cNvSpPr txBox="1">
            <a:spLocks/>
          </p:cNvSpPr>
          <p:nvPr/>
        </p:nvSpPr>
        <p:spPr>
          <a:xfrm>
            <a:off x="4839786" y="6447384"/>
            <a:ext cx="318516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Date JJ/MM/AA</a:t>
            </a:r>
            <a:endParaRPr lang="fr-FR" sz="1400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7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u="sng" dirty="0" smtClean="0"/>
              <a:t>Procédure « commandes »</a:t>
            </a:r>
            <a:br>
              <a:rPr lang="fr-FR" sz="4800" u="sng" dirty="0" smtClean="0"/>
            </a:br>
            <a:endParaRPr lang="fr-FR" sz="48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5400" dirty="0" smtClean="0"/>
              <a:t>Quelques rappels</a:t>
            </a:r>
          </a:p>
          <a:p>
            <a:pPr algn="r"/>
            <a:r>
              <a:rPr lang="fr-FR" i="1" dirty="0" smtClean="0"/>
              <a:t>Véronique Questel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6779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76325"/>
            <a:ext cx="8229600" cy="790575"/>
          </a:xfrm>
        </p:spPr>
        <p:txBody>
          <a:bodyPr/>
          <a:lstStyle/>
          <a:p>
            <a:r>
              <a:rPr lang="fr-FR" b="1" u="sng" dirty="0"/>
              <a:t>MISSIONS </a:t>
            </a:r>
            <a:r>
              <a:rPr lang="fr-FR" b="1" u="sng" dirty="0" smtClean="0"/>
              <a:t>suite:</a:t>
            </a:r>
            <a:r>
              <a:rPr lang="fr-FR" b="1" u="sng" dirty="0"/>
              <a:t/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438650"/>
          </a:xfrm>
        </p:spPr>
        <p:txBody>
          <a:bodyPr/>
          <a:lstStyle/>
          <a:p>
            <a:pPr marL="0" indent="0">
              <a:buNone/>
            </a:pPr>
            <a:r>
              <a:rPr lang="fr-FR" sz="3000" b="1" u="sng" dirty="0">
                <a:solidFill>
                  <a:srgbClr val="FF0000"/>
                </a:solidFill>
              </a:rPr>
              <a:t>A quoi sert l’ordre de mission ?</a:t>
            </a:r>
          </a:p>
          <a:p>
            <a:pPr marL="0" indent="0">
              <a:buNone/>
            </a:pPr>
            <a:r>
              <a:rPr lang="fr-FR" sz="3000" dirty="0"/>
              <a:t>- </a:t>
            </a:r>
            <a:r>
              <a:rPr lang="fr-FR" sz="3000" u="sng" dirty="0"/>
              <a:t>Sur le plan administratif et juridique </a:t>
            </a:r>
            <a:r>
              <a:rPr lang="fr-FR" sz="3000" dirty="0"/>
              <a:t>: il vaut autorisation d’absence (maxi 12 mois) et garantit l’agent au regard de la législation sur les accidents du travail</a:t>
            </a:r>
            <a:r>
              <a:rPr lang="fr-FR" sz="3000" dirty="0" smtClean="0"/>
              <a:t>. L’OM </a:t>
            </a:r>
            <a:r>
              <a:rPr lang="fr-FR" sz="3000" dirty="0"/>
              <a:t>doit donc être signé </a:t>
            </a:r>
            <a:r>
              <a:rPr lang="fr-FR" sz="3000" b="1" u="sng" dirty="0"/>
              <a:t>AVANT LE </a:t>
            </a:r>
            <a:r>
              <a:rPr lang="fr-FR" sz="3000" b="1" u="sng" dirty="0" smtClean="0"/>
              <a:t>DEPART</a:t>
            </a:r>
            <a:endParaRPr lang="fr-FR" sz="3000" b="1" dirty="0" smtClean="0"/>
          </a:p>
          <a:p>
            <a:pPr marL="0" indent="0">
              <a:buNone/>
            </a:pPr>
            <a:r>
              <a:rPr lang="fr-FR" sz="3000" dirty="0" smtClean="0"/>
              <a:t>- </a:t>
            </a:r>
            <a:r>
              <a:rPr lang="fr-FR" sz="3000" u="sng" dirty="0" smtClean="0"/>
              <a:t>Sur le plan financier </a:t>
            </a:r>
            <a:r>
              <a:rPr lang="fr-FR" sz="3000" dirty="0" smtClean="0"/>
              <a:t>: il permet d’être remboursé des frais engagés sous réserve de la présentation des pièces justificatives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106168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95375"/>
            <a:ext cx="8229600" cy="876300"/>
          </a:xfrm>
        </p:spPr>
        <p:txBody>
          <a:bodyPr/>
          <a:lstStyle/>
          <a:p>
            <a:r>
              <a:rPr lang="fr-FR" b="1" u="sng" dirty="0"/>
              <a:t>MISSIONS suite: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1675"/>
            <a:ext cx="8229600" cy="4008491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Qui est concerné par les OM ?</a:t>
            </a:r>
          </a:p>
          <a:p>
            <a:pPr>
              <a:buFontTx/>
              <a:buChar char="-"/>
            </a:pPr>
            <a:r>
              <a:rPr lang="fr-FR" dirty="0" smtClean="0"/>
              <a:t>Tous les personnels de l’université</a:t>
            </a:r>
          </a:p>
          <a:p>
            <a:pPr>
              <a:buFontTx/>
              <a:buChar char="-"/>
            </a:pPr>
            <a:r>
              <a:rPr lang="fr-FR" dirty="0" smtClean="0"/>
              <a:t>Si frais : les personnels extérieurs à l’université missionnées ou invitées par l’université (sans frais : lettre d’invitation signée par l’ordonnateur. Le missionnaire doit être muni d’un OM sans frais de son université employeur).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75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8229600" cy="809625"/>
          </a:xfrm>
        </p:spPr>
        <p:txBody>
          <a:bodyPr/>
          <a:lstStyle/>
          <a:p>
            <a:r>
              <a:rPr lang="fr-FR" b="1" u="sng" dirty="0" smtClean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19275"/>
            <a:ext cx="8229600" cy="4160891"/>
          </a:xfrm>
        </p:spPr>
        <p:txBody>
          <a:bodyPr/>
          <a:lstStyle/>
          <a:p>
            <a:r>
              <a:rPr lang="fr-FR" b="1" u="sng" dirty="0">
                <a:solidFill>
                  <a:schemeClr val="accent4"/>
                </a:solidFill>
              </a:rPr>
              <a:t>1</a:t>
            </a:r>
            <a:r>
              <a:rPr lang="fr-FR" b="1" u="sng" baseline="30000" dirty="0">
                <a:solidFill>
                  <a:schemeClr val="accent4"/>
                </a:solidFill>
              </a:rPr>
              <a:t>er</a:t>
            </a:r>
            <a:r>
              <a:rPr lang="fr-FR" b="1" u="sng" dirty="0">
                <a:solidFill>
                  <a:schemeClr val="accent4"/>
                </a:solidFill>
              </a:rPr>
              <a:t> cas : en France</a:t>
            </a:r>
          </a:p>
          <a:p>
            <a:r>
              <a:rPr lang="fr-FR" dirty="0"/>
              <a:t>Demande d’ordre de mission transmise à Annie : </a:t>
            </a:r>
            <a:r>
              <a:rPr lang="fr-FR" dirty="0">
                <a:solidFill>
                  <a:srgbClr val="FF0000"/>
                </a:solidFill>
              </a:rPr>
              <a:t>le missionnaire</a:t>
            </a:r>
          </a:p>
          <a:p>
            <a:r>
              <a:rPr lang="fr-FR" dirty="0"/>
              <a:t>Saisie de l’ordre de mission </a:t>
            </a:r>
            <a:r>
              <a:rPr lang="fr-FR" dirty="0">
                <a:solidFill>
                  <a:srgbClr val="FF0000"/>
                </a:solidFill>
              </a:rPr>
              <a:t>Annie</a:t>
            </a:r>
          </a:p>
          <a:p>
            <a:r>
              <a:rPr lang="fr-FR" dirty="0">
                <a:sym typeface="Wingdings" panose="05000000000000000000" pitchFamily="2" charset="2"/>
              </a:rPr>
              <a:t>Saisie de l’attestation du service fait dans SIFAC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Annie </a:t>
            </a:r>
            <a:r>
              <a:rPr lang="fr-FR" dirty="0">
                <a:sym typeface="Wingdings" panose="05000000000000000000" pitchFamily="2" charset="2"/>
              </a:rPr>
              <a:t>+ saisie de la certification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Olivier/Ludovic 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chemeClr val="accent4"/>
              </a:solidFill>
            </a:endParaRPr>
          </a:p>
          <a:p>
            <a:endParaRPr lang="fr-FR" b="1" u="sng" dirty="0" smtClean="0">
              <a:solidFill>
                <a:schemeClr val="accent4"/>
              </a:solidFill>
            </a:endParaRPr>
          </a:p>
          <a:p>
            <a:endParaRPr lang="fr-FR" b="1" u="sng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5064415"/>
            <a:ext cx="447675" cy="47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5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631821"/>
          </a:xfrm>
        </p:spPr>
        <p:txBody>
          <a:bodyPr/>
          <a:lstStyle/>
          <a:p>
            <a:r>
              <a:rPr lang="fr-FR" b="1" u="sng" dirty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549" y="1790700"/>
            <a:ext cx="8848725" cy="4189466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avec frais : </a:t>
            </a:r>
          </a:p>
          <a:p>
            <a:pPr>
              <a:buFontTx/>
              <a:buChar char="-"/>
            </a:pPr>
            <a:r>
              <a:rPr lang="fr-FR" dirty="0" smtClean="0"/>
              <a:t>Pour l’achat des billets de train, d’avion, nuitées d’hôtel : marché public VELOCE</a:t>
            </a:r>
          </a:p>
          <a:p>
            <a:pPr>
              <a:buFontTx/>
              <a:buChar char="-"/>
            </a:pPr>
            <a:r>
              <a:rPr lang="fr-FR" dirty="0"/>
              <a:t>Aucun remboursement ne peut avoir lieu en l’absence de </a:t>
            </a:r>
            <a:r>
              <a:rPr lang="fr-FR" dirty="0" smtClean="0"/>
              <a:t>justificatif</a:t>
            </a:r>
          </a:p>
          <a:p>
            <a:pPr>
              <a:buFontTx/>
              <a:buChar char="-"/>
            </a:pPr>
            <a:r>
              <a:rPr lang="fr-FR" dirty="0" smtClean="0"/>
              <a:t>Pour les congrès, colloques : fournir une copie de l’inscription + programme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364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7275"/>
            <a:ext cx="8229600" cy="857250"/>
          </a:xfrm>
        </p:spPr>
        <p:txBody>
          <a:bodyPr/>
          <a:lstStyle/>
          <a:p>
            <a:r>
              <a:rPr lang="fr-FR" b="1" u="sng" dirty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4525"/>
            <a:ext cx="8229600" cy="4065641"/>
          </a:xfrm>
        </p:spPr>
        <p:txBody>
          <a:bodyPr/>
          <a:lstStyle/>
          <a:p>
            <a:r>
              <a:rPr lang="fr-FR" dirty="0" smtClean="0"/>
              <a:t>Pour les factures de restaurant : les faire libeller au nom de l’Université de Rouen Normandie + indiquer le nom des personnes concernées.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53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95375"/>
            <a:ext cx="8229600" cy="876300"/>
          </a:xfrm>
        </p:spPr>
        <p:txBody>
          <a:bodyPr/>
          <a:lstStyle/>
          <a:p>
            <a:r>
              <a:rPr lang="fr-FR" b="1" u="sng" dirty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5" y="1847850"/>
            <a:ext cx="8820150" cy="45339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Forfaits de remboursement :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i="1" dirty="0" smtClean="0">
                <a:solidFill>
                  <a:schemeClr val="accent6"/>
                </a:solidFill>
              </a:rPr>
              <a:t>Repas </a:t>
            </a:r>
            <a:r>
              <a:rPr lang="fr-FR" dirty="0" smtClean="0"/>
              <a:t>: 15,25 Euros maximum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i="1" dirty="0" smtClean="0">
                <a:solidFill>
                  <a:schemeClr val="accent6"/>
                </a:solidFill>
              </a:rPr>
              <a:t>Nuitée (avec petit déjeuner)</a:t>
            </a:r>
            <a:r>
              <a:rPr lang="fr-FR" dirty="0" smtClean="0"/>
              <a:t> : </a:t>
            </a:r>
            <a:r>
              <a:rPr lang="fr-FR" sz="2800" dirty="0" smtClean="0"/>
              <a:t>montants plafonds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2825"/>
            <a:ext cx="68770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4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52501"/>
            <a:ext cx="8229600" cy="800100"/>
          </a:xfrm>
        </p:spPr>
        <p:txBody>
          <a:bodyPr/>
          <a:lstStyle/>
          <a:p>
            <a:r>
              <a:rPr lang="fr-FR" b="1" u="sng" dirty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51366"/>
          </a:xfrm>
        </p:spPr>
        <p:txBody>
          <a:bodyPr/>
          <a:lstStyle/>
          <a:p>
            <a:pPr>
              <a:buFontTx/>
              <a:buChar char="-"/>
            </a:pPr>
            <a:r>
              <a:rPr lang="fr-FR" i="1" dirty="0" smtClean="0">
                <a:solidFill>
                  <a:schemeClr val="accent6"/>
                </a:solidFill>
              </a:rPr>
              <a:t>Indemnités kilométriques </a:t>
            </a:r>
            <a:r>
              <a:rPr lang="fr-FR" dirty="0" smtClean="0"/>
              <a:t>(utilisation du véhicule personnel)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Pour tout dépassement : l’ordonnateur doit rédiger un certificat administratif autorisant le dépassement en expliquant la raison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2781300"/>
            <a:ext cx="70866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24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19175"/>
            <a:ext cx="8229600" cy="857250"/>
          </a:xfrm>
        </p:spPr>
        <p:txBody>
          <a:bodyPr/>
          <a:lstStyle/>
          <a:p>
            <a:r>
              <a:rPr lang="fr-FR" b="1" u="sng" dirty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179941"/>
          </a:xfrm>
        </p:spPr>
        <p:txBody>
          <a:bodyPr/>
          <a:lstStyle/>
          <a:p>
            <a:r>
              <a:rPr lang="fr-FR" b="1" u="sng" dirty="0">
                <a:solidFill>
                  <a:schemeClr val="accent4"/>
                </a:solidFill>
              </a:rPr>
              <a:t>2ème cas : à </a:t>
            </a:r>
            <a:r>
              <a:rPr lang="fr-FR" b="1" u="sng" dirty="0" smtClean="0">
                <a:solidFill>
                  <a:schemeClr val="accent4"/>
                </a:solidFill>
              </a:rPr>
              <a:t>l’étranger</a:t>
            </a:r>
          </a:p>
          <a:p>
            <a:pPr marL="0" indent="0">
              <a:buNone/>
            </a:pPr>
            <a:r>
              <a:rPr lang="fr-FR" dirty="0" smtClean="0"/>
              <a:t>CF mon mail du 20 septembre 2017 : toute la procédure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L’ensemble des documents est à transmettre à Annie minimum 1 mois avant le départ.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72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17521"/>
            <a:ext cx="8229600" cy="1863854"/>
          </a:xfrm>
        </p:spPr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dernier mot-clé pour que tout se passe au mieux :</a:t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ANTICIPATION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57674"/>
            <a:ext cx="8229600" cy="1722491"/>
          </a:xfrm>
        </p:spPr>
        <p:txBody>
          <a:bodyPr/>
          <a:lstStyle/>
          <a:p>
            <a:pPr marL="0" indent="0" algn="ctr">
              <a:buNone/>
            </a:pPr>
            <a:r>
              <a:rPr lang="fr-FR" sz="5400" dirty="0" smtClean="0"/>
              <a:t>Merci de votre attention !</a:t>
            </a:r>
          </a:p>
          <a:p>
            <a:pPr marL="0" indent="0" algn="r">
              <a:buNone/>
            </a:pPr>
            <a:r>
              <a:rPr lang="fr-FR" i="1" dirty="0" smtClean="0"/>
              <a:t>Véronique Questel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89532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019175"/>
          </a:xfrm>
        </p:spPr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REGLE GENERALE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" y="1619250"/>
            <a:ext cx="8505825" cy="4638675"/>
          </a:xfrm>
        </p:spPr>
        <p:txBody>
          <a:bodyPr/>
          <a:lstStyle/>
          <a:p>
            <a:r>
              <a:rPr lang="fr-FR" sz="3000" dirty="0" smtClean="0"/>
              <a:t>A chaque fois que je dois engager une dépense, je me pose la question (ou je la pose aux gestionnaires     ):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Existe-t-il un marché public à l’université ?</a:t>
            </a:r>
          </a:p>
          <a:p>
            <a:pPr>
              <a:buFontTx/>
              <a:buChar char="-"/>
            </a:pPr>
            <a:r>
              <a:rPr lang="fr-FR" sz="3000" dirty="0" smtClean="0"/>
              <a:t>Si </a:t>
            </a:r>
            <a:r>
              <a:rPr lang="fr-FR" sz="3000" b="1" dirty="0" smtClean="0"/>
              <a:t>OUI</a:t>
            </a:r>
            <a:r>
              <a:rPr lang="fr-FR" sz="3000" dirty="0" smtClean="0"/>
              <a:t> : je commande OBLIGATOIREMENT dans ce marché</a:t>
            </a:r>
          </a:p>
          <a:p>
            <a:pPr>
              <a:buFontTx/>
              <a:buChar char="-"/>
            </a:pPr>
            <a:r>
              <a:rPr lang="fr-FR" sz="3000" dirty="0" smtClean="0"/>
              <a:t>Si </a:t>
            </a:r>
            <a:r>
              <a:rPr lang="fr-FR" sz="3000" b="1" dirty="0" smtClean="0"/>
              <a:t>NON</a:t>
            </a:r>
            <a:r>
              <a:rPr lang="fr-FR" sz="3000" dirty="0" smtClean="0"/>
              <a:t> : libre choix du fournisseur (mise en concurrence nécessaire en faisant établir 3 devis). S’il s’agit d’un nouveau fournisseur, prévoir le délai de création dans SIFAC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6" y="2562225"/>
            <a:ext cx="533400" cy="53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38226"/>
            <a:ext cx="8229600" cy="819150"/>
          </a:xfrm>
        </p:spPr>
        <p:txBody>
          <a:bodyPr/>
          <a:lstStyle/>
          <a:p>
            <a:r>
              <a:rPr lang="fr-FR" b="1" u="sng" dirty="0" smtClean="0"/>
              <a:t>DEPENSES hors missions</a:t>
            </a:r>
            <a:br>
              <a:rPr lang="fr-FR" b="1" u="sng" dirty="0" smtClean="0"/>
            </a:b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657350"/>
            <a:ext cx="8934451" cy="4591050"/>
          </a:xfrm>
        </p:spPr>
        <p:txBody>
          <a:bodyPr/>
          <a:lstStyle/>
          <a:p>
            <a:r>
              <a:rPr lang="fr-FR" dirty="0" smtClean="0"/>
              <a:t>Saisie du </a:t>
            </a:r>
            <a:r>
              <a:rPr lang="fr-FR" u="sng" dirty="0" smtClean="0"/>
              <a:t>bon de commande </a:t>
            </a:r>
            <a:r>
              <a:rPr lang="fr-FR" dirty="0" smtClean="0"/>
              <a:t> sur la base d’un </a:t>
            </a:r>
            <a:r>
              <a:rPr lang="fr-FR" u="sng" dirty="0" smtClean="0"/>
              <a:t>devis établi par le fournisseur signé </a:t>
            </a:r>
            <a:r>
              <a:rPr lang="fr-FR" dirty="0" smtClean="0"/>
              <a:t>par l’ordonnateur (Olivier ou Ludovic) </a:t>
            </a:r>
            <a:r>
              <a:rPr lang="fr-FR" dirty="0" smtClean="0">
                <a:solidFill>
                  <a:srgbClr val="FF0000"/>
                </a:solidFill>
              </a:rPr>
              <a:t>Jenny</a:t>
            </a:r>
          </a:p>
          <a:p>
            <a:r>
              <a:rPr lang="fr-FR" dirty="0" smtClean="0"/>
              <a:t>Réception de la marchandise/constatation de la prestation </a:t>
            </a:r>
            <a:r>
              <a:rPr lang="fr-FR" dirty="0" smtClean="0">
                <a:sym typeface="Wingdings" panose="05000000000000000000" pitchFamily="2" charset="2"/>
              </a:rPr>
              <a:t> signature du</a:t>
            </a:r>
            <a:r>
              <a:rPr lang="fr-FR" dirty="0" smtClean="0"/>
              <a:t>  bon de livraison ou de l’attestation de service fait </a:t>
            </a:r>
            <a:r>
              <a:rPr lang="fr-FR" dirty="0" smtClean="0">
                <a:solidFill>
                  <a:srgbClr val="FF0000"/>
                </a:solidFill>
              </a:rPr>
              <a:t>par le collègue déclencheur et donc réceptionnaire de la commande puis transmission immédiate à Jenny pour signature de l’ordonnateur</a:t>
            </a:r>
          </a:p>
        </p:txBody>
      </p:sp>
    </p:spTree>
    <p:extLst>
      <p:ext uri="{BB962C8B-B14F-4D97-AF65-F5344CB8AC3E}">
        <p14:creationId xmlns:p14="http://schemas.microsoft.com/office/powerpoint/2010/main" val="82229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07946"/>
            <a:ext cx="8229600" cy="1444754"/>
          </a:xfrm>
        </p:spPr>
        <p:txBody>
          <a:bodyPr/>
          <a:lstStyle/>
          <a:p>
            <a:r>
              <a:rPr lang="fr-FR" b="1" u="sng" dirty="0"/>
              <a:t>DEPENSES hors 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ym typeface="Wingdings" panose="05000000000000000000" pitchFamily="2" charset="2"/>
              </a:rPr>
              <a:t>Saisie de l’attestation du service fait dans SIFAC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Jenny </a:t>
            </a:r>
            <a:r>
              <a:rPr lang="fr-FR" dirty="0">
                <a:sym typeface="Wingdings" panose="05000000000000000000" pitchFamily="2" charset="2"/>
              </a:rPr>
              <a:t>+ saisie de la certification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Olivier ou Ludovic (ordonnateurs)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387885"/>
            <a:ext cx="609600" cy="64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0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99" y="762000"/>
            <a:ext cx="4314491" cy="6096000"/>
          </a:xfrm>
          <a:prstGeom prst="rect">
            <a:avLst/>
          </a:prstGeom>
        </p:spPr>
      </p:pic>
      <p:pic>
        <p:nvPicPr>
          <p:cNvPr id="2051" name="Image 2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9525"/>
            <a:ext cx="18669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lip_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lip_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3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19175"/>
            <a:ext cx="8229600" cy="1409700"/>
          </a:xfrm>
        </p:spPr>
        <p:txBody>
          <a:bodyPr/>
          <a:lstStyle/>
          <a:p>
            <a:r>
              <a:rPr lang="fr-FR" b="1" u="sng" dirty="0"/>
              <a:t>DEPENSES hors </a:t>
            </a:r>
            <a:r>
              <a:rPr lang="fr-FR" b="1" u="sng" dirty="0" smtClean="0"/>
              <a:t>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551291"/>
          </a:xfrm>
        </p:spPr>
        <p:txBody>
          <a:bodyPr/>
          <a:lstStyle/>
          <a:p>
            <a:r>
              <a:rPr lang="fr-FR" dirty="0" smtClean="0"/>
              <a:t>Paiement de la facture : </a:t>
            </a:r>
            <a:r>
              <a:rPr lang="fr-FR" dirty="0" smtClean="0">
                <a:solidFill>
                  <a:srgbClr val="FF0000"/>
                </a:solidFill>
              </a:rPr>
              <a:t>pôle comptabilité fournisseurs services centraux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      </a:t>
            </a:r>
            <a:r>
              <a:rPr lang="fr-FR" dirty="0" smtClean="0"/>
              <a:t>La facture doit être directement</a:t>
            </a:r>
          </a:p>
          <a:p>
            <a:r>
              <a:rPr lang="fr-FR" dirty="0"/>
              <a:t> </a:t>
            </a:r>
            <a:r>
              <a:rPr lang="fr-FR" dirty="0" smtClean="0"/>
              <a:t>   adressée par le fournisseur au Pôle fournisseurs (par courrier, par mail ou sur la plateforme Chorus). 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9950"/>
            <a:ext cx="1271587" cy="12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3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400175"/>
          </a:xfrm>
        </p:spPr>
        <p:txBody>
          <a:bodyPr/>
          <a:lstStyle/>
          <a:p>
            <a:r>
              <a:rPr lang="fr-FR" b="1" u="sng" dirty="0"/>
              <a:t>DEPENSES hors 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Mentions obligatoires de la facture (en + des mentions légales obligatoires)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Adresse : Pôle Comptabilité fournisseurs</a:t>
            </a:r>
          </a:p>
          <a:p>
            <a:pPr marL="0" indent="0">
              <a:buNone/>
            </a:pPr>
            <a:r>
              <a:rPr lang="fr-FR" dirty="0" smtClean="0"/>
              <a:t>1 Rue Thomas Becket </a:t>
            </a:r>
          </a:p>
          <a:p>
            <a:pPr marL="0" indent="0">
              <a:buNone/>
            </a:pPr>
            <a:r>
              <a:rPr lang="fr-FR" dirty="0" smtClean="0"/>
              <a:t>76 130 Mont Saint Aignan</a:t>
            </a:r>
          </a:p>
          <a:p>
            <a:pPr marL="0" indent="0">
              <a:buNone/>
            </a:pPr>
            <a:r>
              <a:rPr lang="fr-FR" dirty="0" smtClean="0"/>
              <a:t>- N° du bon de commande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673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" y="1066801"/>
            <a:ext cx="9029700" cy="828674"/>
          </a:xfrm>
        </p:spPr>
        <p:txBody>
          <a:bodyPr/>
          <a:lstStyle/>
          <a:p>
            <a:r>
              <a:rPr lang="fr-FR" b="1" u="sng" dirty="0"/>
              <a:t>DEPENSES hors missions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" y="1733550"/>
            <a:ext cx="9029700" cy="4905375"/>
          </a:xfrm>
        </p:spPr>
        <p:txBody>
          <a:bodyPr/>
          <a:lstStyle/>
          <a:p>
            <a:r>
              <a:rPr lang="fr-FR" b="1" u="sng" dirty="0" smtClean="0"/>
              <a:t>Cas particulier /</a:t>
            </a:r>
            <a:r>
              <a:rPr lang="fr-FR" b="1" u="sng" dirty="0" smtClean="0">
                <a:solidFill>
                  <a:srgbClr val="FF0000"/>
                </a:solidFill>
              </a:rPr>
              <a:t>exception</a:t>
            </a:r>
            <a:r>
              <a:rPr lang="fr-FR" b="1" u="sng" dirty="0" smtClean="0"/>
              <a:t>: </a:t>
            </a:r>
          </a:p>
          <a:p>
            <a:pPr marL="0" indent="0">
              <a:buNone/>
            </a:pPr>
            <a:r>
              <a:rPr lang="fr-FR" sz="2800" dirty="0" smtClean="0"/>
              <a:t>Il a vraiment été impossible d’anticiper la dépense. Il est possible de se faire rembourser en produisant :</a:t>
            </a:r>
          </a:p>
          <a:p>
            <a:pPr>
              <a:buFontTx/>
              <a:buChar char="-"/>
            </a:pPr>
            <a:r>
              <a:rPr lang="fr-FR" sz="2800" dirty="0" smtClean="0"/>
              <a:t>La facture au nom de l’université avec la mention du nom du payeur</a:t>
            </a:r>
          </a:p>
          <a:p>
            <a:pPr>
              <a:buFontTx/>
              <a:buChar char="-"/>
            </a:pPr>
            <a:r>
              <a:rPr lang="fr-FR" sz="2800" dirty="0" smtClean="0"/>
              <a:t>La preuve du paiement (extrait de compte bancaire)</a:t>
            </a:r>
          </a:p>
          <a:p>
            <a:pPr>
              <a:buFontTx/>
              <a:buChar char="-"/>
            </a:pPr>
            <a:r>
              <a:rPr lang="fr-FR" sz="2800" dirty="0" smtClean="0"/>
              <a:t>Un certificat administratif signé par Olivier ou Ludovic précisant la raison pour laquelle le recours au BC n’a pas été mise en œuvre + que la nature de la dépense est conforme aux missions de l’URN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05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31746"/>
            <a:ext cx="8229600" cy="778004"/>
          </a:xfrm>
        </p:spPr>
        <p:txBody>
          <a:bodyPr/>
          <a:lstStyle/>
          <a:p>
            <a:r>
              <a:rPr lang="fr-FR" b="1" u="sng" dirty="0" smtClean="0"/>
              <a:t>MISSIONS :</a:t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/>
              <a:t/>
            </a:r>
            <a:br>
              <a:rPr lang="fr-FR" b="1" u="sng" dirty="0"/>
            </a:b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650" y="1628100"/>
            <a:ext cx="8896350" cy="4170416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Je suis en mission dès lors que je me déplace dans le cadre du service, hors résidence administrative et familiale.</a:t>
            </a:r>
          </a:p>
          <a:p>
            <a:pPr marL="0" indent="0">
              <a:buNone/>
            </a:pPr>
            <a:r>
              <a:rPr lang="fr-FR" b="1" u="sng" dirty="0" smtClean="0"/>
              <a:t>Rappel </a:t>
            </a:r>
            <a:r>
              <a:rPr lang="fr-FR" b="1" dirty="0" smtClean="0"/>
              <a:t>: un enseignant chercheur qui part à l’étranger pendant une période où il est censé assurer des obligations de service doit demander une autorisation d’absence (pas de dispense de l’obligation de service ni couverture/accident)</a:t>
            </a:r>
          </a:p>
        </p:txBody>
      </p:sp>
    </p:spTree>
    <p:extLst>
      <p:ext uri="{BB962C8B-B14F-4D97-AF65-F5344CB8AC3E}">
        <p14:creationId xmlns:p14="http://schemas.microsoft.com/office/powerpoint/2010/main" val="179543670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_diaporama_S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masque_diaporama_STAPS</Template>
  <TotalTime>346</TotalTime>
  <Words>725</Words>
  <Application>Microsoft Office PowerPoint</Application>
  <PresentationFormat>Affichage à l'écran (4:3)</PresentationFormat>
  <Paragraphs>74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masque_diaporama_ST</vt:lpstr>
      <vt:lpstr>Procédure « commandes » </vt:lpstr>
      <vt:lpstr>REGLE GENERALE</vt:lpstr>
      <vt:lpstr>DEPENSES hors missions </vt:lpstr>
      <vt:lpstr>DEPENSES hors missions suite</vt:lpstr>
      <vt:lpstr>Présentation PowerPoint</vt:lpstr>
      <vt:lpstr>DEPENSES hors missions suite</vt:lpstr>
      <vt:lpstr>DEPENSES hors missions suite</vt:lpstr>
      <vt:lpstr>DEPENSES hors missions suite</vt:lpstr>
      <vt:lpstr>MISSIONS :   </vt:lpstr>
      <vt:lpstr>MISSIONS suite: </vt:lpstr>
      <vt:lpstr>MISSIONS suite: </vt:lpstr>
      <vt:lpstr>MISSIONS suite</vt:lpstr>
      <vt:lpstr>MISSIONS suite</vt:lpstr>
      <vt:lpstr>MISSIONS suite</vt:lpstr>
      <vt:lpstr>MISSIONS suite</vt:lpstr>
      <vt:lpstr>MISSIONS suite</vt:lpstr>
      <vt:lpstr>MISSIONS suite</vt:lpstr>
      <vt:lpstr>Un dernier mot-clé pour que tout se passe au mieux : ANTICIPATION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ANNIE LOUBOUNGOU (Personnel)</cp:lastModifiedBy>
  <cp:revision>33</cp:revision>
  <cp:lastPrinted>2018-03-05T15:26:28Z</cp:lastPrinted>
  <dcterms:created xsi:type="dcterms:W3CDTF">2016-04-27T07:46:01Z</dcterms:created>
  <dcterms:modified xsi:type="dcterms:W3CDTF">2018-06-18T09:52:46Z</dcterms:modified>
</cp:coreProperties>
</file>